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FD0133B-9B12-44F9-8EB1-49784AC231A2}" type="datetimeFigureOut">
              <a:rPr lang="en-AU" smtClean="0"/>
              <a:t>2/12/2013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0133B-9B12-44F9-8EB1-49784AC231A2}" type="datetimeFigureOut">
              <a:rPr lang="en-AU" smtClean="0"/>
              <a:t>2/12/2013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0133B-9B12-44F9-8EB1-49784AC231A2}" type="datetimeFigureOut">
              <a:rPr lang="en-AU" smtClean="0"/>
              <a:t>2/12/2013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0133B-9B12-44F9-8EB1-49784AC231A2}" type="datetimeFigureOut">
              <a:rPr lang="en-AU" smtClean="0"/>
              <a:t>2/12/2013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FD0133B-9B12-44F9-8EB1-49784AC231A2}" type="datetimeFigureOut">
              <a:rPr lang="en-AU" smtClean="0"/>
              <a:t>2/12/2013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D0133B-9B12-44F9-8EB1-49784AC231A2}" type="datetimeFigureOut">
              <a:rPr lang="en-AU" smtClean="0"/>
              <a:t>2/12/2013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1E08DA4-9712-4CC1-8CD6-C5F96C08CF86}" type="slidenum">
              <a:rPr lang="en-AU" smtClean="0"/>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FD0133B-9B12-44F9-8EB1-49784AC231A2}" type="datetimeFigureOut">
              <a:rPr lang="en-AU" smtClean="0"/>
              <a:t>2/12/2013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D0133B-9B12-44F9-8EB1-49784AC231A2}" type="datetimeFigureOut">
              <a:rPr lang="en-AU" smtClean="0"/>
              <a:t>2/12/2013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0133B-9B12-44F9-8EB1-49784AC231A2}" type="datetimeFigureOut">
              <a:rPr lang="en-AU" smtClean="0"/>
              <a:t>2/12/2013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FD0133B-9B12-44F9-8EB1-49784AC231A2}" type="datetimeFigureOut">
              <a:rPr lang="en-AU" smtClean="0"/>
              <a:t>2/12/2013</a:t>
            </a:fld>
            <a:endParaRPr lang="en-A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A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1E08DA4-9712-4CC1-8CD6-C5F96C08CF86}"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0133B-9B12-44F9-8EB1-49784AC231A2}" type="datetimeFigureOut">
              <a:rPr lang="en-AU" smtClean="0"/>
              <a:t>2/12/2013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1E08DA4-9712-4CC1-8CD6-C5F96C08CF86}"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FD0133B-9B12-44F9-8EB1-49784AC231A2}" type="datetimeFigureOut">
              <a:rPr lang="en-AU" smtClean="0"/>
              <a:t>2/12/2013</a:t>
            </a:fld>
            <a:endParaRPr lang="en-A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A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1E08DA4-9712-4CC1-8CD6-C5F96C08CF86}"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3501983" y="1137211"/>
            <a:ext cx="3556055" cy="482286"/>
          </a:xfrm>
        </p:spPr>
        <p:txBody>
          <a:bodyPr/>
          <a:lstStyle/>
          <a:p>
            <a:r>
              <a:rPr lang="en-US" dirty="0" smtClean="0"/>
              <a:t>- Choice Activity</a:t>
            </a:r>
            <a:endParaRPr lang="en-AU" dirty="0"/>
          </a:p>
        </p:txBody>
      </p:sp>
      <p:sp>
        <p:nvSpPr>
          <p:cNvPr id="3" name="Subtitle 2"/>
          <p:cNvSpPr>
            <a:spLocks noGrp="1"/>
          </p:cNvSpPr>
          <p:nvPr>
            <p:ph type="subTitle" idx="1"/>
          </p:nvPr>
        </p:nvSpPr>
        <p:spPr/>
        <p:txBody>
          <a:bodyPr/>
          <a:lstStyle/>
          <a:p>
            <a:r>
              <a:rPr lang="en-US" dirty="0" smtClean="0"/>
              <a:t>By </a:t>
            </a:r>
            <a:r>
              <a:rPr lang="en-US" dirty="0" err="1" smtClean="0"/>
              <a:t>Garam</a:t>
            </a:r>
            <a:endParaRPr lang="en-AU" dirty="0"/>
          </a:p>
        </p:txBody>
      </p:sp>
      <p:pic>
        <p:nvPicPr>
          <p:cNvPr id="2050" name="Picture 2" descr="Render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112971">
            <a:off x="1251701" y="3290139"/>
            <a:ext cx="29718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657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Choice Activity one- national Anthem</a:t>
            </a:r>
            <a:endParaRPr lang="en-AU" dirty="0"/>
          </a:p>
        </p:txBody>
      </p:sp>
      <p:sp>
        <p:nvSpPr>
          <p:cNvPr id="3" name="Content Placeholder 2"/>
          <p:cNvSpPr>
            <a:spLocks noGrp="1"/>
          </p:cNvSpPr>
          <p:nvPr>
            <p:ph idx="1"/>
          </p:nvPr>
        </p:nvSpPr>
        <p:spPr>
          <a:xfrm>
            <a:off x="251520" y="1100628"/>
            <a:ext cx="3677032" cy="3624516"/>
          </a:xfrm>
        </p:spPr>
        <p:txBody>
          <a:bodyPr>
            <a:noAutofit/>
          </a:bodyPr>
          <a:lstStyle/>
          <a:p>
            <a:r>
              <a:rPr lang="en-AU" b="0" dirty="0" smtClean="0">
                <a:solidFill>
                  <a:srgbClr val="FF0000"/>
                </a:solidFill>
                <a:latin typeface="Comic Sans MS" panose="030F0702030302020204" pitchFamily="66" charset="0"/>
              </a:rPr>
              <a:t>Chinese Lyrics</a:t>
            </a:r>
          </a:p>
          <a:p>
            <a:r>
              <a:rPr lang="en-AU" b="0" dirty="0" smtClean="0">
                <a:latin typeface="Comic Sans MS" panose="030F0702030302020204" pitchFamily="66" charset="0"/>
              </a:rPr>
              <a:t>San Min Chu I</a:t>
            </a:r>
          </a:p>
          <a:p>
            <a:r>
              <a:rPr lang="en-AU" b="0" dirty="0" smtClean="0">
                <a:latin typeface="Comic Sans MS" panose="030F0702030302020204" pitchFamily="66" charset="0"/>
              </a:rPr>
              <a:t>San-min-</a:t>
            </a:r>
            <a:r>
              <a:rPr lang="en-AU" b="0" dirty="0" err="1" smtClean="0">
                <a:latin typeface="Comic Sans MS" panose="030F0702030302020204" pitchFamily="66" charset="0"/>
              </a:rPr>
              <a:t>chu</a:t>
            </a:r>
            <a:r>
              <a:rPr lang="en-AU" b="0" dirty="0" smtClean="0">
                <a:latin typeface="Comic Sans MS" panose="030F0702030302020204" pitchFamily="66" charset="0"/>
              </a:rPr>
              <a:t>-</a:t>
            </a:r>
            <a:r>
              <a:rPr lang="en-AU" b="0" dirty="0" err="1" smtClean="0">
                <a:latin typeface="Comic Sans MS" panose="030F0702030302020204" pitchFamily="66" charset="0"/>
              </a:rPr>
              <a:t>i</a:t>
            </a:r>
            <a:r>
              <a:rPr lang="en-AU" b="0" dirty="0" smtClean="0">
                <a:latin typeface="Comic Sans MS" panose="030F0702030302020204" pitchFamily="66" charset="0"/>
              </a:rPr>
              <a:t>, Wu-tang so </a:t>
            </a:r>
            <a:r>
              <a:rPr lang="en-AU" b="0" dirty="0" err="1" smtClean="0">
                <a:latin typeface="Comic Sans MS" panose="030F0702030302020204" pitchFamily="66" charset="0"/>
              </a:rPr>
              <a:t>tsung</a:t>
            </a:r>
            <a:r>
              <a:rPr lang="en-AU" b="0" dirty="0">
                <a:latin typeface="Comic Sans MS" panose="030F0702030302020204" pitchFamily="66" charset="0"/>
              </a:rPr>
              <a:t>;</a:t>
            </a:r>
            <a:endParaRPr lang="en-AU" b="0" dirty="0" smtClean="0">
              <a:latin typeface="Comic Sans MS" panose="030F0702030302020204" pitchFamily="66" charset="0"/>
            </a:endParaRPr>
          </a:p>
          <a:p>
            <a:r>
              <a:rPr lang="en-AU" b="0" dirty="0" smtClean="0">
                <a:latin typeface="Comic Sans MS" panose="030F0702030302020204" pitchFamily="66" charset="0"/>
              </a:rPr>
              <a:t>I-</a:t>
            </a:r>
            <a:r>
              <a:rPr lang="en-AU" b="0" dirty="0" err="1" smtClean="0">
                <a:latin typeface="Comic Sans MS" panose="030F0702030302020204" pitchFamily="66" charset="0"/>
              </a:rPr>
              <a:t>chien</a:t>
            </a:r>
            <a:r>
              <a:rPr lang="en-AU" b="0" dirty="0" smtClean="0">
                <a:latin typeface="Comic Sans MS" panose="030F0702030302020204" pitchFamily="66" charset="0"/>
              </a:rPr>
              <a:t> </a:t>
            </a:r>
            <a:r>
              <a:rPr lang="en-AU" b="0" dirty="0">
                <a:latin typeface="Comic Sans MS" panose="030F0702030302020204" pitchFamily="66" charset="0"/>
              </a:rPr>
              <a:t>min-</a:t>
            </a:r>
            <a:r>
              <a:rPr lang="en-AU" b="0" dirty="0" err="1">
                <a:latin typeface="Comic Sans MS" panose="030F0702030302020204" pitchFamily="66" charset="0"/>
              </a:rPr>
              <a:t>kuo</a:t>
            </a:r>
            <a:r>
              <a:rPr lang="en-AU" b="0" dirty="0">
                <a:latin typeface="Comic Sans MS" panose="030F0702030302020204" pitchFamily="66" charset="0"/>
              </a:rPr>
              <a:t>, </a:t>
            </a:r>
            <a:r>
              <a:rPr lang="en-AU" b="0" dirty="0" err="1">
                <a:latin typeface="Comic Sans MS" panose="030F0702030302020204" pitchFamily="66" charset="0"/>
              </a:rPr>
              <a:t>i</a:t>
            </a:r>
            <a:r>
              <a:rPr lang="en-AU" b="0" dirty="0">
                <a:latin typeface="Comic Sans MS" panose="030F0702030302020204" pitchFamily="66" charset="0"/>
              </a:rPr>
              <a:t>-chin ta-</a:t>
            </a:r>
            <a:r>
              <a:rPr lang="en-AU" b="0" dirty="0" err="1">
                <a:latin typeface="Comic Sans MS" panose="030F0702030302020204" pitchFamily="66" charset="0"/>
              </a:rPr>
              <a:t>t'ung</a:t>
            </a:r>
            <a:r>
              <a:rPr lang="en-AU" b="0" dirty="0">
                <a:latin typeface="Comic Sans MS" panose="030F0702030302020204" pitchFamily="66" charset="0"/>
              </a:rPr>
              <a:t>.</a:t>
            </a:r>
          </a:p>
          <a:p>
            <a:r>
              <a:rPr lang="en-AU" b="0" dirty="0">
                <a:latin typeface="Comic Sans MS" panose="030F0702030302020204" pitchFamily="66" charset="0"/>
              </a:rPr>
              <a:t>Tzu </a:t>
            </a:r>
            <a:r>
              <a:rPr lang="en-AU" b="0" dirty="0" err="1">
                <a:latin typeface="Comic Sans MS" panose="030F0702030302020204" pitchFamily="66" charset="0"/>
              </a:rPr>
              <a:t>erh</a:t>
            </a:r>
            <a:r>
              <a:rPr lang="en-AU" b="0" dirty="0">
                <a:latin typeface="Comic Sans MS" panose="030F0702030302020204" pitchFamily="66" charset="0"/>
              </a:rPr>
              <a:t> to-shih, </a:t>
            </a:r>
            <a:r>
              <a:rPr lang="en-AU" b="0" dirty="0" err="1">
                <a:latin typeface="Comic Sans MS" panose="030F0702030302020204" pitchFamily="66" charset="0"/>
              </a:rPr>
              <a:t>wei</a:t>
            </a:r>
            <a:r>
              <a:rPr lang="en-AU" b="0" dirty="0">
                <a:latin typeface="Comic Sans MS" panose="030F0702030302020204" pitchFamily="66" charset="0"/>
              </a:rPr>
              <a:t> min </a:t>
            </a:r>
            <a:r>
              <a:rPr lang="en-AU" b="0" dirty="0" err="1">
                <a:latin typeface="Comic Sans MS" panose="030F0702030302020204" pitchFamily="66" charset="0"/>
              </a:rPr>
              <a:t>ch'ien-feng</a:t>
            </a:r>
            <a:r>
              <a:rPr lang="en-AU" b="0" dirty="0">
                <a:latin typeface="Comic Sans MS" panose="030F0702030302020204" pitchFamily="66" charset="0"/>
              </a:rPr>
              <a:t> </a:t>
            </a:r>
          </a:p>
          <a:p>
            <a:r>
              <a:rPr lang="en-AU" b="0" dirty="0">
                <a:latin typeface="Comic Sans MS" panose="030F0702030302020204" pitchFamily="66" charset="0"/>
              </a:rPr>
              <a:t>Su-</a:t>
            </a:r>
            <a:r>
              <a:rPr lang="en-AU" b="0" dirty="0" err="1">
                <a:latin typeface="Comic Sans MS" panose="030F0702030302020204" pitchFamily="66" charset="0"/>
              </a:rPr>
              <a:t>yeh</a:t>
            </a:r>
            <a:r>
              <a:rPr lang="en-AU" b="0" dirty="0">
                <a:latin typeface="Comic Sans MS" panose="030F0702030302020204" pitchFamily="66" charset="0"/>
              </a:rPr>
              <a:t> </a:t>
            </a:r>
            <a:r>
              <a:rPr lang="en-AU" b="0" dirty="0" err="1">
                <a:latin typeface="Comic Sans MS" panose="030F0702030302020204" pitchFamily="66" charset="0"/>
              </a:rPr>
              <a:t>fei-hsieh</a:t>
            </a:r>
            <a:r>
              <a:rPr lang="en-AU" b="0" dirty="0">
                <a:latin typeface="Comic Sans MS" panose="030F0702030302020204" pitchFamily="66" charset="0"/>
              </a:rPr>
              <a:t>, </a:t>
            </a:r>
            <a:r>
              <a:rPr lang="en-AU" b="0" dirty="0" err="1">
                <a:latin typeface="Comic Sans MS" panose="030F0702030302020204" pitchFamily="66" charset="0"/>
              </a:rPr>
              <a:t>chu-i</a:t>
            </a:r>
            <a:r>
              <a:rPr lang="en-AU" b="0" dirty="0">
                <a:latin typeface="Comic Sans MS" panose="030F0702030302020204" pitchFamily="66" charset="0"/>
              </a:rPr>
              <a:t> shih </a:t>
            </a:r>
            <a:r>
              <a:rPr lang="en-AU" b="0" dirty="0" err="1">
                <a:latin typeface="Comic Sans MS" panose="030F0702030302020204" pitchFamily="66" charset="0"/>
              </a:rPr>
              <a:t>ts'ung</a:t>
            </a:r>
            <a:r>
              <a:rPr lang="en-AU" b="0" dirty="0">
                <a:latin typeface="Comic Sans MS" panose="030F0702030302020204" pitchFamily="66" charset="0"/>
              </a:rPr>
              <a:t>.</a:t>
            </a:r>
          </a:p>
          <a:p>
            <a:r>
              <a:rPr lang="en-AU" b="0" dirty="0">
                <a:latin typeface="Comic Sans MS" panose="030F0702030302020204" pitchFamily="66" charset="0"/>
              </a:rPr>
              <a:t>Shih </a:t>
            </a:r>
            <a:r>
              <a:rPr lang="en-AU" b="0" dirty="0" err="1">
                <a:latin typeface="Comic Sans MS" panose="030F0702030302020204" pitchFamily="66" charset="0"/>
              </a:rPr>
              <a:t>ch'in</a:t>
            </a:r>
            <a:r>
              <a:rPr lang="en-AU" b="0" dirty="0">
                <a:latin typeface="Comic Sans MS" panose="030F0702030302020204" pitchFamily="66" charset="0"/>
              </a:rPr>
              <a:t> shih </a:t>
            </a:r>
            <a:r>
              <a:rPr lang="en-AU" b="0" dirty="0" err="1">
                <a:latin typeface="Comic Sans MS" panose="030F0702030302020204" pitchFamily="66" charset="0"/>
              </a:rPr>
              <a:t>yung</a:t>
            </a:r>
            <a:r>
              <a:rPr lang="en-AU" b="0" dirty="0">
                <a:latin typeface="Comic Sans MS" panose="030F0702030302020204" pitchFamily="66" charset="0"/>
              </a:rPr>
              <a:t>, pi </a:t>
            </a:r>
            <a:r>
              <a:rPr lang="en-AU" b="0" dirty="0" err="1">
                <a:latin typeface="Comic Sans MS" panose="030F0702030302020204" pitchFamily="66" charset="0"/>
              </a:rPr>
              <a:t>hsin</a:t>
            </a:r>
            <a:r>
              <a:rPr lang="en-AU" b="0" dirty="0">
                <a:latin typeface="Comic Sans MS" panose="030F0702030302020204" pitchFamily="66" charset="0"/>
              </a:rPr>
              <a:t> pi </a:t>
            </a:r>
            <a:r>
              <a:rPr lang="en-AU" b="0" dirty="0" err="1">
                <a:latin typeface="Comic Sans MS" panose="030F0702030302020204" pitchFamily="66" charset="0"/>
              </a:rPr>
              <a:t>chung</a:t>
            </a:r>
            <a:r>
              <a:rPr lang="en-AU" b="0" dirty="0">
                <a:latin typeface="Comic Sans MS" panose="030F0702030302020204" pitchFamily="66" charset="0"/>
              </a:rPr>
              <a:t> </a:t>
            </a:r>
          </a:p>
          <a:p>
            <a:r>
              <a:rPr lang="en-AU" b="0" dirty="0">
                <a:latin typeface="Comic Sans MS" panose="030F0702030302020204" pitchFamily="66" charset="0"/>
              </a:rPr>
              <a:t>I-</a:t>
            </a:r>
            <a:r>
              <a:rPr lang="en-AU" b="0" dirty="0" err="1">
                <a:latin typeface="Comic Sans MS" panose="030F0702030302020204" pitchFamily="66" charset="0"/>
              </a:rPr>
              <a:t>hsin</a:t>
            </a:r>
            <a:r>
              <a:rPr lang="en-AU" b="0" dirty="0">
                <a:latin typeface="Comic Sans MS" panose="030F0702030302020204" pitchFamily="66" charset="0"/>
              </a:rPr>
              <a:t> </a:t>
            </a:r>
            <a:r>
              <a:rPr lang="en-AU" b="0" dirty="0" err="1">
                <a:latin typeface="Comic Sans MS" panose="030F0702030302020204" pitchFamily="66" charset="0"/>
              </a:rPr>
              <a:t>i-te</a:t>
            </a:r>
            <a:r>
              <a:rPr lang="en-AU" b="0" dirty="0">
                <a:latin typeface="Comic Sans MS" panose="030F0702030302020204" pitchFamily="66" charset="0"/>
              </a:rPr>
              <a:t>, </a:t>
            </a:r>
            <a:r>
              <a:rPr lang="en-AU" b="0" dirty="0" err="1">
                <a:latin typeface="Comic Sans MS" panose="030F0702030302020204" pitchFamily="66" charset="0"/>
              </a:rPr>
              <a:t>kuan-ch'e</a:t>
            </a:r>
            <a:r>
              <a:rPr lang="en-AU" b="0" dirty="0">
                <a:latin typeface="Comic Sans MS" panose="030F0702030302020204" pitchFamily="66" charset="0"/>
              </a:rPr>
              <a:t> shih-</a:t>
            </a:r>
            <a:r>
              <a:rPr lang="en-AU" b="0" dirty="0" err="1">
                <a:latin typeface="Comic Sans MS" panose="030F0702030302020204" pitchFamily="66" charset="0"/>
              </a:rPr>
              <a:t>chung</a:t>
            </a:r>
            <a:r>
              <a:rPr lang="en-AU" b="0" dirty="0" smtClean="0">
                <a:latin typeface="Comic Sans MS" panose="030F0702030302020204" pitchFamily="66" charset="0"/>
              </a:rPr>
              <a:t>.</a:t>
            </a:r>
            <a:endParaRPr lang="en-AU" b="0" dirty="0">
              <a:latin typeface="Comic Sans MS" panose="030F0702030302020204" pitchFamily="66" charset="0"/>
            </a:endParaRPr>
          </a:p>
          <a:p>
            <a:r>
              <a:rPr lang="en-AU" b="0" dirty="0">
                <a:latin typeface="Comic Sans MS" panose="030F0702030302020204" pitchFamily="66" charset="0"/>
              </a:rPr>
              <a:t/>
            </a:r>
            <a:br>
              <a:rPr lang="en-AU" b="0" dirty="0">
                <a:latin typeface="Comic Sans MS" panose="030F0702030302020204" pitchFamily="66" charset="0"/>
              </a:rPr>
            </a:br>
            <a:endParaRPr lang="en-AU" b="0" dirty="0">
              <a:latin typeface="Comic Sans MS" panose="030F0702030302020204" pitchFamily="66" charset="0"/>
            </a:endParaRPr>
          </a:p>
          <a:p>
            <a:endParaRPr lang="en-AU" dirty="0">
              <a:latin typeface="Comic Sans MS" panose="030F0702030302020204" pitchFamily="66" charset="0"/>
            </a:endParaRPr>
          </a:p>
        </p:txBody>
      </p:sp>
      <p:sp>
        <p:nvSpPr>
          <p:cNvPr id="4" name="TextBox 3"/>
          <p:cNvSpPr txBox="1"/>
          <p:nvPr/>
        </p:nvSpPr>
        <p:spPr>
          <a:xfrm>
            <a:off x="5580112" y="980726"/>
            <a:ext cx="3240360" cy="3539430"/>
          </a:xfrm>
          <a:prstGeom prst="rect">
            <a:avLst/>
          </a:prstGeom>
          <a:noFill/>
        </p:spPr>
        <p:txBody>
          <a:bodyPr wrap="square" rtlCol="0">
            <a:spAutoFit/>
          </a:bodyPr>
          <a:lstStyle/>
          <a:p>
            <a:r>
              <a:rPr lang="en-AU" sz="1600" b="0" dirty="0" smtClean="0">
                <a:solidFill>
                  <a:srgbClr val="FF0000"/>
                </a:solidFill>
                <a:latin typeface="Comic Sans MS" panose="030F0702030302020204" pitchFamily="66" charset="0"/>
              </a:rPr>
              <a:t>English Translation</a:t>
            </a:r>
          </a:p>
          <a:p>
            <a:r>
              <a:rPr lang="en-AU" sz="1600" b="0" dirty="0" smtClean="0">
                <a:latin typeface="Comic Sans MS" panose="030F0702030302020204" pitchFamily="66" charset="0"/>
              </a:rPr>
              <a:t>The Rights of the People</a:t>
            </a:r>
          </a:p>
          <a:p>
            <a:r>
              <a:rPr lang="en-AU" sz="1600" b="0" dirty="0" smtClean="0">
                <a:latin typeface="Comic Sans MS" panose="030F0702030302020204" pitchFamily="66" charset="0"/>
              </a:rPr>
              <a:t>Our aim shall be to found a free land.</a:t>
            </a:r>
          </a:p>
          <a:p>
            <a:r>
              <a:rPr lang="en-AU" sz="1600" b="0" dirty="0" smtClean="0">
                <a:latin typeface="Comic Sans MS" panose="030F0702030302020204" pitchFamily="66" charset="0"/>
              </a:rPr>
              <a:t>World peace be our stand.</a:t>
            </a:r>
          </a:p>
          <a:p>
            <a:r>
              <a:rPr lang="en-AU" sz="1600" b="0" dirty="0" smtClean="0">
                <a:latin typeface="Comic Sans MS" panose="030F0702030302020204" pitchFamily="66" charset="0"/>
              </a:rPr>
              <a:t>Lead on, comrades, vanguards ye are.</a:t>
            </a:r>
          </a:p>
          <a:p>
            <a:r>
              <a:rPr lang="en-AU" sz="1600" b="0" dirty="0" smtClean="0">
                <a:latin typeface="Comic Sans MS" panose="030F0702030302020204" pitchFamily="66" charset="0"/>
              </a:rPr>
              <a:t>Hold fast your aim, by sun and star.</a:t>
            </a:r>
          </a:p>
          <a:p>
            <a:r>
              <a:rPr lang="en-AU" sz="1600" b="0" dirty="0" smtClean="0">
                <a:latin typeface="Comic Sans MS" panose="030F0702030302020204" pitchFamily="66" charset="0"/>
              </a:rPr>
              <a:t>Be earnest and brave, your country to save.</a:t>
            </a:r>
          </a:p>
          <a:p>
            <a:r>
              <a:rPr lang="en-AU" sz="1600" b="0" dirty="0" smtClean="0">
                <a:latin typeface="Comic Sans MS" panose="030F0702030302020204" pitchFamily="66" charset="0"/>
              </a:rPr>
              <a:t>One heart, one soul, one mind, one goal !</a:t>
            </a:r>
          </a:p>
          <a:p>
            <a:endParaRPr lang="en-AU" sz="1600" dirty="0">
              <a:latin typeface="Comic Sans MS" panose="030F0702030302020204" pitchFamily="66" charset="0"/>
            </a:endParaRPr>
          </a:p>
        </p:txBody>
      </p:sp>
      <p:pic>
        <p:nvPicPr>
          <p:cNvPr id="5" name="Insturmental music.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28728" y="5219181"/>
            <a:ext cx="609600" cy="609600"/>
          </a:xfrm>
          <a:prstGeom prst="rect">
            <a:avLst/>
          </a:prstGeom>
        </p:spPr>
      </p:pic>
    </p:spTree>
    <p:extLst>
      <p:ext uri="{BB962C8B-B14F-4D97-AF65-F5344CB8AC3E}">
        <p14:creationId xmlns:p14="http://schemas.microsoft.com/office/powerpoint/2010/main" val="1288716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512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Choice Activity two- Meaning of the flag</a:t>
            </a:r>
            <a:endParaRPr lang="en-AU" dirty="0"/>
          </a:p>
        </p:txBody>
      </p:sp>
      <p:sp>
        <p:nvSpPr>
          <p:cNvPr id="3" name="Content Placeholder 2"/>
          <p:cNvSpPr>
            <a:spLocks noGrp="1"/>
          </p:cNvSpPr>
          <p:nvPr>
            <p:ph idx="1"/>
          </p:nvPr>
        </p:nvSpPr>
        <p:spPr>
          <a:xfrm>
            <a:off x="179512" y="1100628"/>
            <a:ext cx="8856984" cy="5352708"/>
          </a:xfrm>
        </p:spPr>
        <p:txBody>
          <a:bodyPr>
            <a:normAutofit/>
          </a:bodyPr>
          <a:lstStyle/>
          <a:p>
            <a:pPr marL="0" indent="0"/>
            <a:r>
              <a:rPr lang="en-AU" b="0" dirty="0">
                <a:latin typeface="Comic Sans MS" panose="030F0702030302020204" pitchFamily="66" charset="0"/>
              </a:rPr>
              <a:t>The rays of the sun symbolizes the twelve hours of the day as according to the Chinese traditional hours which corresponds to two hours each of present day time system, and the twelve months of the year. The red earth signifies the blood and the sacrifice of the people who fought to overthrow the Qing dynasty and helped established the Republic of China (ROC).</a:t>
            </a:r>
          </a:p>
          <a:p>
            <a:pPr marL="0" indent="0"/>
            <a:r>
              <a:rPr lang="en-AU" b="0" dirty="0">
                <a:latin typeface="Comic Sans MS" panose="030F0702030302020204" pitchFamily="66" charset="0"/>
              </a:rPr>
              <a:t>The white sun in the blue sky also represents the Kuomintang party or KMT (Chinese Nationalist Party) and the red background is a traditional colour favoured by the Chinese and represents the Han Chinese race as well.</a:t>
            </a:r>
          </a:p>
          <a:p>
            <a:pPr marL="0" indent="0"/>
            <a:r>
              <a:rPr lang="en-AU" b="0" dirty="0">
                <a:latin typeface="Comic Sans MS" panose="030F0702030302020204" pitchFamily="66" charset="0"/>
              </a:rPr>
              <a:t>The three colours represent the Three Principles of the People according to Sun </a:t>
            </a:r>
            <a:r>
              <a:rPr lang="en-AU" b="0" dirty="0" err="1">
                <a:latin typeface="Comic Sans MS" panose="030F0702030302020204" pitchFamily="66" charset="0"/>
              </a:rPr>
              <a:t>Yat-sen</a:t>
            </a:r>
            <a:r>
              <a:rPr lang="en-AU" b="0" dirty="0">
                <a:latin typeface="Comic Sans MS" panose="030F0702030302020204" pitchFamily="66" charset="0"/>
              </a:rPr>
              <a:t>: nationalism (blue), </a:t>
            </a:r>
            <a:r>
              <a:rPr lang="en-AU" b="0" dirty="0" smtClean="0">
                <a:latin typeface="Comic Sans MS" panose="030F0702030302020204" pitchFamily="66" charset="0"/>
              </a:rPr>
              <a:t>democracy (white</a:t>
            </a:r>
            <a:r>
              <a:rPr lang="en-AU" b="0" dirty="0">
                <a:latin typeface="Comic Sans MS" panose="030F0702030302020204" pitchFamily="66" charset="0"/>
              </a:rPr>
              <a:t>), and people’s livelihood (red). The three colours also means liberty, equality, and fraternity, accordingly, which in a way is the same with the flag of France that also has the same colours and meaning; the only difference is to what colour a moral is associated</a:t>
            </a:r>
            <a:r>
              <a:rPr lang="en-AU" b="0" dirty="0">
                <a:latin typeface="AR CENA" panose="02000000000000000000" pitchFamily="2" charset="0"/>
              </a:rPr>
              <a:t>.</a:t>
            </a:r>
          </a:p>
          <a:p>
            <a:pPr marL="0" indent="0"/>
            <a:endParaRPr lang="en-AU" dirty="0"/>
          </a:p>
        </p:txBody>
      </p:sp>
      <p:pic>
        <p:nvPicPr>
          <p:cNvPr id="4" name="Picture 3" descr="http://images.wikia.com/finalfantasy/images/archive/9/9b/20110118203654!Flag_of_Taiwan.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4960150"/>
            <a:ext cx="2298060" cy="1435606"/>
          </a:xfrm>
          <a:prstGeom prst="rect">
            <a:avLst/>
          </a:prstGeom>
          <a:noFill/>
          <a:ln>
            <a:noFill/>
          </a:ln>
        </p:spPr>
      </p:pic>
    </p:spTree>
    <p:extLst>
      <p:ext uri="{BB962C8B-B14F-4D97-AF65-F5344CB8AC3E}">
        <p14:creationId xmlns:p14="http://schemas.microsoft.com/office/powerpoint/2010/main" val="2857160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Choice Activity three- postcard</a:t>
            </a:r>
            <a:endParaRPr lang="en-AU" dirty="0"/>
          </a:p>
        </p:txBody>
      </p:sp>
      <p:grpSp>
        <p:nvGrpSpPr>
          <p:cNvPr id="11" name="Group 10"/>
          <p:cNvGrpSpPr/>
          <p:nvPr/>
        </p:nvGrpSpPr>
        <p:grpSpPr>
          <a:xfrm>
            <a:off x="1799692" y="936837"/>
            <a:ext cx="5544616" cy="3860315"/>
            <a:chOff x="1799692" y="936837"/>
            <a:chExt cx="5544616" cy="3860315"/>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92" y="936837"/>
              <a:ext cx="5544616" cy="296833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3748" y="3748994"/>
              <a:ext cx="4932548" cy="104815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980742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4"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 name="AutoShape 6"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3080" name="Picture 8" descr="http://rhizomenetwork.files.wordpress.com/2010/08/thats-all-folk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4" y="-9507"/>
            <a:ext cx="10149612" cy="6875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7016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1">
      <a:dk1>
        <a:sysClr val="windowText" lastClr="000000"/>
      </a:dk1>
      <a:lt1>
        <a:sysClr val="window" lastClr="FFFFFF"/>
      </a:lt1>
      <a:dk2>
        <a:srgbClr val="666666"/>
      </a:dk2>
      <a:lt2>
        <a:srgbClr val="D2D2D2"/>
      </a:lt2>
      <a:accent1>
        <a:srgbClr val="66FFFF"/>
      </a:accent1>
      <a:accent2>
        <a:srgbClr val="FF388C"/>
      </a:accent2>
      <a:accent3>
        <a:srgbClr val="2B71FF"/>
      </a:accent3>
      <a:accent4>
        <a:srgbClr val="FF71E4"/>
      </a:accent4>
      <a:accent5>
        <a:srgbClr val="D519FF"/>
      </a:accent5>
      <a:accent6>
        <a:srgbClr val="0000FF"/>
      </a:accent6>
      <a:hlink>
        <a:srgbClr val="17BBFD"/>
      </a:hlink>
      <a:folHlink>
        <a:srgbClr val="E40059"/>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89</TotalTime>
  <Words>316</Words>
  <Application>Microsoft Office PowerPoint</Application>
  <PresentationFormat>On-screen Show (4:3)</PresentationFormat>
  <Paragraphs>25</Paragraphs>
  <Slides>5</Slides>
  <Notes>0</Notes>
  <HiddenSlides>0</HiddenSlides>
  <MMClips>1</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Angles</vt:lpstr>
      <vt:lpstr>- Choice Activity</vt:lpstr>
      <vt:lpstr>Choice Activity one- national Anthem</vt:lpstr>
      <vt:lpstr>Choice Activity two- Meaning of the flag</vt:lpstr>
      <vt:lpstr>Choice Activity three- postcard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Taiwan- Choice Activity</dc:title>
  <dc:creator>Sihwan Jin</dc:creator>
  <cp:lastModifiedBy>Garam JIN</cp:lastModifiedBy>
  <cp:revision>9</cp:revision>
  <dcterms:created xsi:type="dcterms:W3CDTF">2013-11-28T10:26:44Z</dcterms:created>
  <dcterms:modified xsi:type="dcterms:W3CDTF">2013-12-02T01:23:12Z</dcterms:modified>
</cp:coreProperties>
</file>